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6F2F9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F2F9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F2F9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" y="-1"/>
            <a:ext cx="9136379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6F2F9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096" y="1973764"/>
            <a:ext cx="3478783" cy="488423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9127" y="759917"/>
            <a:ext cx="4709159" cy="574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6F2F9F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2891" y="2079193"/>
            <a:ext cx="8292465" cy="2769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206804" y="2131314"/>
            <a:ext cx="6969759" cy="2494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2540" algn="ctr">
              <a:lnSpc>
                <a:spcPct val="100000"/>
              </a:lnSpc>
              <a:spcBef>
                <a:spcPts val="100"/>
              </a:spcBef>
            </a:pPr>
            <a:r>
              <a:rPr sz="5400" b="1" spc="-10" dirty="0">
                <a:solidFill>
                  <a:srgbClr val="FFFFFF"/>
                </a:solidFill>
                <a:latin typeface="Tahoma"/>
                <a:cs typeface="Tahoma"/>
              </a:rPr>
              <a:t>ANALISTA ADMINISTRATIVO/ </a:t>
            </a:r>
            <a:r>
              <a:rPr sz="5400" b="1" dirty="0">
                <a:solidFill>
                  <a:srgbClr val="FFFFFF"/>
                </a:solidFill>
                <a:latin typeface="Tahoma"/>
                <a:cs typeface="Tahoma"/>
              </a:rPr>
              <a:t>ROL</a:t>
            </a:r>
            <a:r>
              <a:rPr sz="5400" b="1" spc="-2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400" b="1" dirty="0">
                <a:solidFill>
                  <a:srgbClr val="FFFFFF"/>
                </a:solidFill>
                <a:latin typeface="Tahoma"/>
                <a:cs typeface="Tahoma"/>
              </a:rPr>
              <a:t>ACTIVOS</a:t>
            </a:r>
            <a:r>
              <a:rPr sz="5400" b="1" spc="-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5400" b="1" spc="-10" dirty="0">
                <a:solidFill>
                  <a:srgbClr val="FFFFFF"/>
                </a:solidFill>
                <a:latin typeface="Tahoma"/>
                <a:cs typeface="Tahoma"/>
              </a:rPr>
              <a:t>FIJOS</a:t>
            </a:r>
            <a:endParaRPr sz="5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214" y="1900808"/>
            <a:ext cx="8555355" cy="37382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Calibri"/>
                <a:cs typeface="Calibri"/>
              </a:rPr>
              <a:t>El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Analista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Administrativo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Rol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1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Fijos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encargado</a:t>
            </a:r>
            <a:r>
              <a:rPr sz="1400" spc="1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actualización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sistema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Cygnus</a:t>
            </a:r>
            <a:r>
              <a:rPr sz="1400" spc="1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todos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los </a:t>
            </a:r>
            <a:r>
              <a:rPr sz="1400" spc="-10" dirty="0">
                <a:latin typeface="Calibri"/>
                <a:cs typeface="Calibri"/>
              </a:rPr>
              <a:t>movimientos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activos,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referente</a:t>
            </a:r>
            <a:r>
              <a:rPr sz="1400" dirty="0">
                <a:latin typeface="Calibri"/>
                <a:cs typeface="Calibri"/>
              </a:rPr>
              <a:t> a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reasignación,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traslado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compra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nuevos </a:t>
            </a:r>
            <a:r>
              <a:rPr sz="1400" spc="-10" dirty="0">
                <a:latin typeface="Calibri"/>
                <a:cs typeface="Calibri"/>
              </a:rPr>
              <a:t>activos.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80"/>
              </a:spcBef>
            </a:pPr>
            <a:endParaRPr sz="14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El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Analista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Administrativo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Rol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Fijos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realizará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manera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mensual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cruce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actualización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los</a:t>
            </a:r>
            <a:r>
              <a:rPr sz="1400" spc="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movimientos </a:t>
            </a:r>
            <a:r>
              <a:rPr sz="1400" dirty="0">
                <a:latin typeface="Calibri"/>
                <a:cs typeface="Calibri"/>
              </a:rPr>
              <a:t>generados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referentes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compras,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reasignaciones,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traslados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dada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baja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(exceptuando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computadores</a:t>
            </a:r>
            <a:r>
              <a:rPr sz="1400" spc="40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y </a:t>
            </a:r>
            <a:r>
              <a:rPr sz="1400" spc="-10" dirty="0">
                <a:latin typeface="Calibri"/>
                <a:cs typeface="Calibri"/>
              </a:rPr>
              <a:t>teléfonos)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-10" dirty="0">
                <a:latin typeface="Calibri"/>
                <a:cs typeface="Calibri"/>
              </a:rPr>
              <a:t> aplicativo</a:t>
            </a:r>
            <a:r>
              <a:rPr sz="1400" dirty="0">
                <a:latin typeface="Calibri"/>
                <a:cs typeface="Calibri"/>
              </a:rPr>
              <a:t> del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SGC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base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información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actualizada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sistema.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65"/>
              </a:spcBef>
            </a:pPr>
            <a:endParaRPr sz="1400">
              <a:latin typeface="Calibri"/>
              <a:cs typeface="Calibri"/>
            </a:endParaRPr>
          </a:p>
          <a:p>
            <a:pPr marL="12700" marR="6350" algn="just">
              <a:lnSpc>
                <a:spcPct val="100000"/>
              </a:lnSpc>
            </a:pPr>
            <a:r>
              <a:rPr sz="1400" dirty="0">
                <a:latin typeface="Calibri"/>
                <a:cs typeface="Calibri"/>
              </a:rPr>
              <a:t>Siempre</a:t>
            </a:r>
            <a:r>
              <a:rPr sz="1400" spc="2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que</a:t>
            </a:r>
            <a:r>
              <a:rPr sz="1400" spc="20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2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presenten</a:t>
            </a:r>
            <a:r>
              <a:rPr sz="1400" spc="20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cambios,</a:t>
            </a:r>
            <a:r>
              <a:rPr sz="1400" spc="20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movimientos</a:t>
            </a:r>
            <a:r>
              <a:rPr sz="1400" spc="2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2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actualizaciones</a:t>
            </a:r>
            <a:r>
              <a:rPr sz="1400" spc="2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relacionadas</a:t>
            </a:r>
            <a:r>
              <a:rPr sz="1400" spc="2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</a:t>
            </a:r>
            <a:r>
              <a:rPr sz="1400" spc="2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los</a:t>
            </a:r>
            <a:r>
              <a:rPr sz="1400" spc="2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equipos</a:t>
            </a:r>
            <a:r>
              <a:rPr sz="1400" spc="2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2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cómputo,</a:t>
            </a:r>
            <a:r>
              <a:rPr sz="1400" spc="204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el </a:t>
            </a:r>
            <a:r>
              <a:rPr sz="1400" dirty="0">
                <a:latin typeface="Calibri"/>
                <a:cs typeface="Calibri"/>
              </a:rPr>
              <a:t>Analista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Administrativo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Rol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Fijos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deberá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notificar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vía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correo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electrónico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</a:t>
            </a:r>
            <a:r>
              <a:rPr sz="1400" spc="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proceso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Gestión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Tecnología,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para </a:t>
            </a:r>
            <a:r>
              <a:rPr sz="1400" dirty="0">
                <a:latin typeface="Calibri"/>
                <a:cs typeface="Calibri"/>
              </a:rPr>
              <a:t>que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este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realice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respectiva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actualización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programación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mantenimientos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preventivos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módulo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de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-10" dirty="0">
                <a:latin typeface="Calibri"/>
                <a:cs typeface="Calibri"/>
              </a:rPr>
              <a:t> aplicativo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SGC.</a:t>
            </a:r>
            <a:endParaRPr sz="1400">
              <a:latin typeface="Calibri"/>
              <a:cs typeface="Calibri"/>
            </a:endParaRPr>
          </a:p>
          <a:p>
            <a:pPr marL="12700" marR="5080" algn="just">
              <a:lnSpc>
                <a:spcPct val="100299"/>
              </a:lnSpc>
              <a:spcBef>
                <a:spcPts val="800"/>
              </a:spcBef>
            </a:pPr>
            <a:r>
              <a:rPr sz="1400" dirty="0">
                <a:latin typeface="Calibri"/>
                <a:cs typeface="Calibri"/>
              </a:rPr>
              <a:t>La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asignación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placa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código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fijo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realizará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para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compras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superiores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1.5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SMMLV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para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aquellos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fijos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que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independientemente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su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monto,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su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uso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estima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superior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año.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Para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las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compras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inferiores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a </a:t>
            </a:r>
            <a:r>
              <a:rPr sz="1400" dirty="0">
                <a:latin typeface="Calibri"/>
                <a:cs typeface="Calibri"/>
              </a:rPr>
              <a:t>este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monto</a:t>
            </a:r>
            <a:r>
              <a:rPr sz="1400" spc="3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asignará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una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placa</a:t>
            </a:r>
            <a:r>
              <a:rPr sz="1400" spc="3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propiedad</a:t>
            </a:r>
            <a:r>
              <a:rPr sz="1400" spc="2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3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Cooperativa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cual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no</a:t>
            </a:r>
            <a:r>
              <a:rPr sz="1400" spc="3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tiene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código.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Posteriormente</a:t>
            </a:r>
            <a:r>
              <a:rPr sz="1400" spc="31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el </a:t>
            </a:r>
            <a:r>
              <a:rPr sz="1400" spc="-10" dirty="0">
                <a:latin typeface="Calibri"/>
                <a:cs typeface="Calibri"/>
              </a:rPr>
              <a:t>subproceso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Gestión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contable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tesorería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registrara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directamente </a:t>
            </a:r>
            <a:r>
              <a:rPr sz="1400" dirty="0">
                <a:latin typeface="Calibri"/>
                <a:cs typeface="Calibri"/>
              </a:rPr>
              <a:t>al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gasto.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</a:t>
            </a:r>
            <a:r>
              <a:rPr spc="-40" dirty="0"/>
              <a:t> </a:t>
            </a:r>
            <a:r>
              <a:rPr dirty="0"/>
              <a:t>DE</a:t>
            </a:r>
            <a:r>
              <a:rPr spc="-130" dirty="0"/>
              <a:t> </a:t>
            </a:r>
            <a:r>
              <a:rPr spc="-10" dirty="0"/>
              <a:t>ACTIVOS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637031"/>
            <a:ext cx="2843784" cy="8199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9214" y="1900808"/>
            <a:ext cx="8403590" cy="41636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9725" marR="5080" indent="-327660" algn="just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341630" algn="l"/>
              </a:tabLst>
            </a:pPr>
            <a:r>
              <a:rPr sz="1400" dirty="0">
                <a:latin typeface="Calibri"/>
                <a:cs typeface="Calibri"/>
              </a:rPr>
              <a:t>El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subproceso Gestión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Administrativa </a:t>
            </a:r>
            <a:r>
              <a:rPr sz="1400" dirty="0">
                <a:latin typeface="Calibri"/>
                <a:cs typeface="Calibri"/>
              </a:rPr>
              <a:t>al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recibir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físicamente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los bienes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adquiridos asignara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colocara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placa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al 	</a:t>
            </a:r>
            <a:r>
              <a:rPr sz="1400" dirty="0">
                <a:latin typeface="Calibri"/>
                <a:cs typeface="Calibri"/>
              </a:rPr>
              <a:t>activo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fijo,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posteriormente</a:t>
            </a:r>
            <a:r>
              <a:rPr sz="1400" spc="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realizara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asignación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formal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al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colaborador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encargado.</a:t>
            </a:r>
            <a:r>
              <a:rPr sz="1400" spc="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4.18.Para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asignación</a:t>
            </a:r>
            <a:r>
              <a:rPr sz="1400" spc="3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de 	</a:t>
            </a:r>
            <a:r>
              <a:rPr sz="1400" dirty="0">
                <a:latin typeface="Calibri"/>
                <a:cs typeface="Calibri"/>
              </a:rPr>
              <a:t>equipos</a:t>
            </a:r>
            <a:r>
              <a:rPr sz="1400" spc="1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cómputo</a:t>
            </a:r>
            <a:r>
              <a:rPr sz="1400" spc="1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tendrán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cuenta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las</a:t>
            </a:r>
            <a:r>
              <a:rPr sz="1400" spc="1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disposiciones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establecidas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AD-</a:t>
            </a:r>
            <a:r>
              <a:rPr sz="1400" spc="-10" dirty="0">
                <a:latin typeface="Calibri"/>
                <a:cs typeface="Calibri"/>
              </a:rPr>
              <a:t>RG-</a:t>
            </a:r>
            <a:r>
              <a:rPr sz="1400" dirty="0">
                <a:latin typeface="Calibri"/>
                <a:cs typeface="Calibri"/>
              </a:rPr>
              <a:t>02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Lineamientos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para 	</a:t>
            </a:r>
            <a:r>
              <a:rPr sz="1400" dirty="0">
                <a:latin typeface="Calibri"/>
                <a:cs typeface="Calibri"/>
              </a:rPr>
              <a:t>asignación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equipos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cómputo.</a:t>
            </a:r>
            <a:endParaRPr sz="1400">
              <a:latin typeface="Calibri"/>
              <a:cs typeface="Calibri"/>
            </a:endParaRPr>
          </a:p>
          <a:p>
            <a:pPr marL="339725" marR="5080" indent="-327660" algn="just">
              <a:lnSpc>
                <a:spcPct val="100000"/>
              </a:lnSpc>
              <a:spcBef>
                <a:spcPts val="805"/>
              </a:spcBef>
              <a:buFont typeface="Arial MT"/>
              <a:buChar char="•"/>
              <a:tabLst>
                <a:tab pos="341630" algn="l"/>
              </a:tabLst>
            </a:pPr>
            <a:r>
              <a:rPr sz="1400" dirty="0">
                <a:latin typeface="Calibri"/>
                <a:cs typeface="Calibri"/>
              </a:rPr>
              <a:t>El</a:t>
            </a:r>
            <a:r>
              <a:rPr sz="1400" spc="20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registro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Cygnus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20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asignación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fijos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20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realizará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todos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los</a:t>
            </a:r>
            <a:r>
              <a:rPr sz="1400" spc="200" dirty="0">
                <a:latin typeface="Calibri"/>
                <a:cs typeface="Calibri"/>
              </a:rPr>
              <a:t>  </a:t>
            </a:r>
            <a:r>
              <a:rPr sz="1400" spc="-10" dirty="0">
                <a:latin typeface="Calibri"/>
                <a:cs typeface="Calibri"/>
              </a:rPr>
              <a:t>colaboradores, 	independientemente</a:t>
            </a:r>
            <a:r>
              <a:rPr sz="1400" spc="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tipo de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contrato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 antigüedad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que</a:t>
            </a:r>
            <a:r>
              <a:rPr sz="1400" spc="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tenga;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información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Cygnus y el</a:t>
            </a:r>
            <a:r>
              <a:rPr sz="1400" spc="-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aplicativo </a:t>
            </a:r>
            <a:r>
              <a:rPr sz="1400" spc="-25" dirty="0">
                <a:latin typeface="Calibri"/>
                <a:cs typeface="Calibri"/>
              </a:rPr>
              <a:t>del 	</a:t>
            </a:r>
            <a:r>
              <a:rPr sz="1400" dirty="0">
                <a:latin typeface="Calibri"/>
                <a:cs typeface="Calibri"/>
              </a:rPr>
              <a:t>SGC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debe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coincidir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nombre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colaborador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quien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tiene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fijo,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así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como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acta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entrega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de 	</a:t>
            </a:r>
            <a:r>
              <a:rPr sz="1400" dirty="0">
                <a:latin typeface="Calibri"/>
                <a:cs typeface="Calibri"/>
              </a:rPr>
              <a:t>todos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los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equipos,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muebles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oficina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demás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que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entreguen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para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desempeño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sus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funciones.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70"/>
              </a:spcBef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339725" marR="5080" indent="-327660" algn="just">
              <a:lnSpc>
                <a:spcPct val="100000"/>
              </a:lnSpc>
              <a:buFont typeface="Arial MT"/>
              <a:buChar char="•"/>
              <a:tabLst>
                <a:tab pos="341630" algn="l"/>
              </a:tabLst>
            </a:pPr>
            <a:r>
              <a:rPr sz="1400" dirty="0">
                <a:latin typeface="Calibri"/>
                <a:cs typeface="Calibri"/>
              </a:rPr>
              <a:t>Los</a:t>
            </a:r>
            <a:r>
              <a:rPr sz="1400" spc="1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fijos</a:t>
            </a:r>
            <a:r>
              <a:rPr sz="1400" spc="1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ubicados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1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sedes</a:t>
            </a:r>
            <a:r>
              <a:rPr sz="1400" spc="2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destinados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1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uso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compartido</a:t>
            </a:r>
            <a:r>
              <a:rPr sz="1400" spc="1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coworking,</a:t>
            </a:r>
            <a:r>
              <a:rPr sz="1400" spc="1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turnos</a:t>
            </a:r>
            <a:r>
              <a:rPr sz="1400" spc="1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rotativos,</a:t>
            </a:r>
            <a:r>
              <a:rPr sz="1400" spc="1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entre</a:t>
            </a:r>
            <a:r>
              <a:rPr sz="1400" spc="18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otros., 	</a:t>
            </a:r>
            <a:r>
              <a:rPr sz="1400" dirty="0">
                <a:latin typeface="Calibri"/>
                <a:cs typeface="Calibri"/>
              </a:rPr>
              <a:t>quedaran</a:t>
            </a:r>
            <a:r>
              <a:rPr sz="1400" spc="3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bajo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responsabilidad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3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Director</a:t>
            </a:r>
            <a:r>
              <a:rPr sz="1400" spc="3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3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proceso/subproceso</a:t>
            </a:r>
            <a:r>
              <a:rPr sz="1400" spc="3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y/o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jefe</a:t>
            </a:r>
            <a:r>
              <a:rPr sz="1400" spc="3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directo</a:t>
            </a:r>
            <a:r>
              <a:rPr sz="1400" spc="3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encargado,</a:t>
            </a:r>
            <a:r>
              <a:rPr sz="1400" spc="3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quien 	</a:t>
            </a:r>
            <a:r>
              <a:rPr sz="1400" dirty="0">
                <a:latin typeface="Calibri"/>
                <a:cs typeface="Calibri"/>
              </a:rPr>
              <a:t>asumirá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control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responsabilidad</a:t>
            </a:r>
            <a:r>
              <a:rPr sz="1400" dirty="0">
                <a:latin typeface="Calibri"/>
                <a:cs typeface="Calibri"/>
              </a:rPr>
              <a:t> del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uso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estos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personal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cargo.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75"/>
              </a:spcBef>
              <a:buFont typeface="Arial MT"/>
              <a:buChar char="•"/>
            </a:pPr>
            <a:endParaRPr sz="1400">
              <a:latin typeface="Calibri"/>
              <a:cs typeface="Calibri"/>
            </a:endParaRPr>
          </a:p>
          <a:p>
            <a:pPr marL="339090" marR="6350" indent="-327025" algn="just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341630" algn="l"/>
              </a:tabLst>
            </a:pPr>
            <a:r>
              <a:rPr sz="1400" dirty="0">
                <a:latin typeface="Calibri"/>
                <a:cs typeface="Calibri"/>
              </a:rPr>
              <a:t>.El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Analista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Administrativo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Rol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Fijos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garantizara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perfecto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estado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muebles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enceres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catalogados 	</a:t>
            </a:r>
            <a:r>
              <a:rPr sz="1400" dirty="0">
                <a:latin typeface="Calibri"/>
                <a:cs typeface="Calibri"/>
              </a:rPr>
              <a:t>como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fijos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(sillas,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puestos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trabajo,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archivadores,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etc.),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momento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asignación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entrega, 	</a:t>
            </a:r>
            <a:r>
              <a:rPr sz="1400" dirty="0">
                <a:latin typeface="Calibri"/>
                <a:cs typeface="Calibri"/>
              </a:rPr>
              <a:t>mediante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recibido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satisfacción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por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parte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los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colaboradores</a:t>
            </a:r>
            <a:r>
              <a:rPr sz="1400" spc="1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través</a:t>
            </a:r>
            <a:r>
              <a:rPr sz="1400" spc="1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formato</a:t>
            </a:r>
            <a:r>
              <a:rPr sz="1400" spc="1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AD-FR-</a:t>
            </a:r>
            <a:r>
              <a:rPr sz="1400" dirty="0">
                <a:latin typeface="Calibri"/>
                <a:cs typeface="Calibri"/>
              </a:rPr>
              <a:t>07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Entrega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spc="-50" dirty="0">
                <a:latin typeface="Calibri"/>
                <a:cs typeface="Calibri"/>
              </a:rPr>
              <a:t>y 	</a:t>
            </a:r>
            <a:r>
              <a:rPr sz="1400" dirty="0">
                <a:latin typeface="Calibri"/>
                <a:cs typeface="Calibri"/>
              </a:rPr>
              <a:t>control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Activos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Fijos.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CONTROL</a:t>
            </a:r>
            <a:r>
              <a:rPr spc="-40" dirty="0"/>
              <a:t> </a:t>
            </a:r>
            <a:r>
              <a:rPr dirty="0"/>
              <a:t>DE</a:t>
            </a:r>
            <a:r>
              <a:rPr spc="-130" dirty="0"/>
              <a:t> </a:t>
            </a:r>
            <a:r>
              <a:rPr spc="-10" dirty="0"/>
              <a:t>ACTIVOS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637031"/>
            <a:ext cx="2843784" cy="8199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637031"/>
            <a:ext cx="2843784" cy="819912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07340" y="639053"/>
            <a:ext cx="7926070" cy="1579245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3134360">
              <a:lnSpc>
                <a:spcPct val="100000"/>
              </a:lnSpc>
              <a:spcBef>
                <a:spcPts val="1055"/>
              </a:spcBef>
            </a:pPr>
            <a:r>
              <a:rPr dirty="0"/>
              <a:t>CONTROL</a:t>
            </a:r>
            <a:r>
              <a:rPr spc="-40" dirty="0"/>
              <a:t> </a:t>
            </a:r>
            <a:r>
              <a:rPr dirty="0"/>
              <a:t>DE</a:t>
            </a:r>
            <a:r>
              <a:rPr spc="-130" dirty="0"/>
              <a:t> </a:t>
            </a:r>
            <a:r>
              <a:rPr spc="-10" dirty="0"/>
              <a:t>ACTIVOS</a:t>
            </a:r>
          </a:p>
          <a:p>
            <a:pPr marL="12700" marR="5080">
              <a:lnSpc>
                <a:spcPct val="100000"/>
              </a:lnSpc>
              <a:spcBef>
                <a:spcPts val="475"/>
              </a:spcBef>
            </a:pP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En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caso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de</a:t>
            </a:r>
            <a:r>
              <a:rPr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traslado</a:t>
            </a:r>
            <a:r>
              <a:rPr sz="180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de</a:t>
            </a:r>
            <a:r>
              <a:rPr sz="1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activos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fijos,</a:t>
            </a:r>
            <a:r>
              <a:rPr sz="180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el</a:t>
            </a:r>
            <a:r>
              <a:rPr sz="1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Calibri"/>
                <a:cs typeface="Calibri"/>
              </a:rPr>
              <a:t>subproceso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Gestión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Calibri"/>
                <a:cs typeface="Calibri"/>
              </a:rPr>
              <a:t>Administrativa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Calibri"/>
                <a:cs typeface="Calibri"/>
              </a:rPr>
              <a:t>verificará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25" dirty="0">
                <a:solidFill>
                  <a:srgbClr val="000000"/>
                </a:solidFill>
                <a:latin typeface="Calibri"/>
                <a:cs typeface="Calibri"/>
              </a:rPr>
              <a:t>el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buen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Calibri"/>
                <a:cs typeface="Calibri"/>
              </a:rPr>
              <a:t>estado</a:t>
            </a:r>
            <a:r>
              <a:rPr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de</a:t>
            </a:r>
            <a:r>
              <a:rPr sz="180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muebles,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enseres</a:t>
            </a:r>
            <a:r>
              <a:rPr sz="1800" spc="-6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y</a:t>
            </a:r>
            <a:r>
              <a:rPr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equipos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Calibri"/>
                <a:cs typeface="Calibri"/>
              </a:rPr>
              <a:t>entregados</a:t>
            </a:r>
            <a:r>
              <a:rPr sz="1800" spc="-5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validando</a:t>
            </a:r>
            <a:r>
              <a:rPr sz="1800" spc="-4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la</a:t>
            </a:r>
            <a:r>
              <a:rPr sz="1800" spc="-5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Calibri"/>
                <a:cs typeface="Calibri"/>
              </a:rPr>
              <a:t>información registrada</a:t>
            </a:r>
            <a:r>
              <a:rPr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en</a:t>
            </a:r>
            <a:r>
              <a:rPr sz="1800" spc="-1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el</a:t>
            </a:r>
            <a:r>
              <a:rPr sz="1800" spc="-2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Calibri"/>
                <a:cs typeface="Calibri"/>
              </a:rPr>
              <a:t>AD-FR-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07</a:t>
            </a:r>
            <a:r>
              <a:rPr sz="1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Calibri"/>
                <a:cs typeface="Calibri"/>
              </a:rPr>
              <a:t>Entrega</a:t>
            </a:r>
            <a:r>
              <a:rPr sz="180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y</a:t>
            </a:r>
            <a:r>
              <a:rPr sz="1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control</a:t>
            </a:r>
            <a:r>
              <a:rPr sz="1800" spc="-3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de</a:t>
            </a:r>
            <a:r>
              <a:rPr sz="1800" spc="-20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0000"/>
                </a:solidFill>
                <a:latin typeface="Calibri"/>
                <a:cs typeface="Calibri"/>
              </a:rPr>
              <a:t>Activos</a:t>
            </a:r>
            <a:r>
              <a:rPr sz="1800" spc="-35" dirty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000000"/>
                </a:solidFill>
                <a:latin typeface="Calibri"/>
                <a:cs typeface="Calibri"/>
              </a:rPr>
              <a:t>Fijos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2466289"/>
            <a:ext cx="8355965" cy="441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.Los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activos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fijos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elementos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entregados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los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colaboradores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desarrollo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labores </a:t>
            </a:r>
            <a:r>
              <a:rPr sz="1800" dirty="0">
                <a:latin typeface="Calibri"/>
                <a:cs typeface="Calibri"/>
              </a:rPr>
              <a:t>en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modalidad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trabajo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casa/Teletrabajo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serán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registrados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documento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AD-</a:t>
            </a:r>
            <a:r>
              <a:rPr sz="1800" spc="-10" dirty="0">
                <a:latin typeface="Calibri"/>
                <a:cs typeface="Calibri"/>
              </a:rPr>
              <a:t>FR-</a:t>
            </a:r>
            <a:r>
              <a:rPr sz="1800" spc="-25" dirty="0">
                <a:latin typeface="Calibri"/>
                <a:cs typeface="Calibri"/>
              </a:rPr>
              <a:t>07 </a:t>
            </a:r>
            <a:r>
              <a:rPr sz="1800" spc="-10" dirty="0">
                <a:latin typeface="Calibri"/>
                <a:cs typeface="Calibri"/>
              </a:rPr>
              <a:t>Entrega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control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Activos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Fijos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momento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entrega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inicial,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traslado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cambio.</a:t>
            </a:r>
            <a:endParaRPr sz="1800">
              <a:latin typeface="Calibri"/>
              <a:cs typeface="Calibri"/>
            </a:endParaRPr>
          </a:p>
          <a:p>
            <a:pPr marL="12700" marR="16192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libri"/>
                <a:cs typeface="Calibri"/>
              </a:rPr>
              <a:t>Nota: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Cuando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realice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devolución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por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parte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colaborador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responsable,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anulará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el </a:t>
            </a:r>
            <a:r>
              <a:rPr sz="1800" dirty="0">
                <a:latin typeface="Calibri"/>
                <a:cs typeface="Calibri"/>
              </a:rPr>
              <a:t>formato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AD-</a:t>
            </a:r>
            <a:r>
              <a:rPr sz="1800" spc="-10" dirty="0">
                <a:latin typeface="Calibri"/>
                <a:cs typeface="Calibri"/>
              </a:rPr>
              <a:t>FR-</a:t>
            </a:r>
            <a:r>
              <a:rPr sz="1800" dirty="0">
                <a:latin typeface="Calibri"/>
                <a:cs typeface="Calibri"/>
              </a:rPr>
              <a:t>07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Entrega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control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Activos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Fijos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recepción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conforme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los </a:t>
            </a:r>
            <a:r>
              <a:rPr sz="1800" spc="-10" dirty="0">
                <a:latin typeface="Calibri"/>
                <a:cs typeface="Calibri"/>
              </a:rPr>
              <a:t>elementos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parte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subproceso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Gestión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administrativa.</a:t>
            </a:r>
            <a:endParaRPr sz="1800">
              <a:latin typeface="Calibri"/>
              <a:cs typeface="Calibri"/>
            </a:endParaRPr>
          </a:p>
          <a:p>
            <a:pPr marL="12700" marR="67310">
              <a:lnSpc>
                <a:spcPct val="100000"/>
              </a:lnSpc>
              <a:spcBef>
                <a:spcPts val="2160"/>
              </a:spcBef>
            </a:pPr>
            <a:r>
              <a:rPr sz="1800" dirty="0">
                <a:latin typeface="Calibri"/>
                <a:cs typeface="Calibri"/>
              </a:rPr>
              <a:t>Los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activos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fijos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controlarán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mediante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verificación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inventario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físico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realizado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por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el </a:t>
            </a:r>
            <a:r>
              <a:rPr sz="1800" dirty="0">
                <a:latin typeface="Calibri"/>
                <a:cs typeface="Calibri"/>
              </a:rPr>
              <a:t>Analista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Administrativo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Rol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Activos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Fijos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una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vez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año,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cual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llevará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cabo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el </a:t>
            </a:r>
            <a:r>
              <a:rPr sz="1800" dirty="0">
                <a:latin typeface="Calibri"/>
                <a:cs typeface="Calibri"/>
              </a:rPr>
              <a:t>apoyo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los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responsables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cada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sede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20" dirty="0">
                <a:latin typeface="Calibri"/>
                <a:cs typeface="Calibri"/>
              </a:rPr>
              <a:t> proceso/subproceso,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esta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información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el </a:t>
            </a:r>
            <a:r>
              <a:rPr sz="1800" dirty="0">
                <a:latin typeface="Calibri"/>
                <a:cs typeface="Calibri"/>
              </a:rPr>
              <a:t>subproceso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Gestión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contable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tesorería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concilia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y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actualiza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módulo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activos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fijos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del </a:t>
            </a:r>
            <a:r>
              <a:rPr sz="1800" dirty="0">
                <a:latin typeface="Calibri"/>
                <a:cs typeface="Calibri"/>
              </a:rPr>
              <a:t>sistema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información.</a:t>
            </a:r>
            <a:endParaRPr sz="1800">
              <a:latin typeface="Calibri"/>
              <a:cs typeface="Calibri"/>
            </a:endParaRPr>
          </a:p>
          <a:p>
            <a:pPr marL="12700" marR="169545">
              <a:lnSpc>
                <a:spcPct val="100000"/>
              </a:lnSpc>
              <a:spcBef>
                <a:spcPts val="2165"/>
              </a:spcBef>
            </a:pPr>
            <a:r>
              <a:rPr sz="1800" dirty="0">
                <a:latin typeface="Calibri"/>
                <a:cs typeface="Calibri"/>
              </a:rPr>
              <a:t>Ningún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colaborador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está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autorizado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prestar,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trasladar,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ceder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donar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ningún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bien </a:t>
            </a:r>
            <a:r>
              <a:rPr sz="1800" dirty="0">
                <a:latin typeface="Calibri"/>
                <a:cs typeface="Calibri"/>
              </a:rPr>
              <a:t>material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que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este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catalogado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como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activo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fijo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salvo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expresa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autorización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del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subproceso </a:t>
            </a:r>
            <a:r>
              <a:rPr sz="1800" dirty="0">
                <a:latin typeface="Calibri"/>
                <a:cs typeface="Calibri"/>
              </a:rPr>
              <a:t>Gestión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Administrativa.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62894" y="57345"/>
            <a:ext cx="1775009" cy="679912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56691" y="2362276"/>
            <a:ext cx="6863080" cy="1489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1630" marR="5080" indent="-329565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41630" algn="l"/>
                <a:tab pos="343535" algn="l"/>
              </a:tabLst>
            </a:pPr>
            <a:r>
              <a:rPr sz="1600" dirty="0">
                <a:latin typeface="Tahoma"/>
                <a:cs typeface="Tahoma"/>
              </a:rPr>
              <a:t>	La</a:t>
            </a:r>
            <a:r>
              <a:rPr sz="1600" spc="60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solicitud</a:t>
            </a:r>
            <a:r>
              <a:rPr sz="1600" spc="65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de</a:t>
            </a:r>
            <a:r>
              <a:rPr sz="1600" spc="60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equipos</a:t>
            </a:r>
            <a:r>
              <a:rPr sz="1600" spc="60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60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elementos</a:t>
            </a:r>
            <a:r>
              <a:rPr sz="1600" spc="55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para</a:t>
            </a:r>
            <a:r>
              <a:rPr sz="1600" spc="65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atención</a:t>
            </a:r>
            <a:r>
              <a:rPr sz="1600" spc="55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de</a:t>
            </a:r>
            <a:r>
              <a:rPr sz="1600" spc="60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eventos</a:t>
            </a:r>
            <a:r>
              <a:rPr sz="1600" spc="60" dirty="0">
                <a:latin typeface="Tahoma"/>
                <a:cs typeface="Tahoma"/>
              </a:rPr>
              <a:t>  </a:t>
            </a:r>
            <a:r>
              <a:rPr sz="1600" spc="-50" dirty="0">
                <a:latin typeface="Tahoma"/>
                <a:cs typeface="Tahoma"/>
              </a:rPr>
              <a:t>y </a:t>
            </a:r>
            <a:r>
              <a:rPr sz="1600" dirty="0">
                <a:latin typeface="Tahoma"/>
                <a:cs typeface="Tahoma"/>
              </a:rPr>
              <a:t>temporadas de matrículas se debe realizar a través del formato </a:t>
            </a:r>
            <a:r>
              <a:rPr sz="1600" spc="-10" dirty="0">
                <a:latin typeface="Tahoma"/>
                <a:cs typeface="Tahoma"/>
              </a:rPr>
              <a:t>AD-</a:t>
            </a:r>
            <a:r>
              <a:rPr sz="1600" spc="-25" dirty="0">
                <a:latin typeface="Tahoma"/>
                <a:cs typeface="Tahoma"/>
              </a:rPr>
              <a:t>FR-</a:t>
            </a:r>
            <a:r>
              <a:rPr sz="1600" dirty="0">
                <a:latin typeface="Tahoma"/>
                <a:cs typeface="Tahoma"/>
              </a:rPr>
              <a:t>06</a:t>
            </a:r>
            <a:r>
              <a:rPr sz="1600" spc="9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Solicitud</a:t>
            </a:r>
            <a:r>
              <a:rPr sz="1600" spc="9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de</a:t>
            </a:r>
            <a:r>
              <a:rPr sz="1600" spc="9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Compra</a:t>
            </a:r>
            <a:r>
              <a:rPr sz="1600" spc="9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indicando</a:t>
            </a:r>
            <a:r>
              <a:rPr sz="1600" spc="10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que</a:t>
            </a:r>
            <a:r>
              <a:rPr sz="1600" spc="8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se</a:t>
            </a:r>
            <a:r>
              <a:rPr sz="1600" spc="9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trata</a:t>
            </a:r>
            <a:r>
              <a:rPr sz="1600" spc="8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de</a:t>
            </a:r>
            <a:r>
              <a:rPr sz="1600" spc="10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un</a:t>
            </a:r>
            <a:r>
              <a:rPr sz="1600" spc="8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alquiler</a:t>
            </a:r>
            <a:r>
              <a:rPr sz="1600" spc="95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temporal, </a:t>
            </a:r>
            <a:r>
              <a:rPr sz="1600" dirty="0">
                <a:latin typeface="Tahoma"/>
                <a:cs typeface="Tahoma"/>
              </a:rPr>
              <a:t>especificando</a:t>
            </a:r>
            <a:r>
              <a:rPr sz="1600" spc="5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la</a:t>
            </a:r>
            <a:r>
              <a:rPr sz="1600" spc="25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fecha</a:t>
            </a:r>
            <a:r>
              <a:rPr sz="1600" spc="25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de</a:t>
            </a:r>
            <a:r>
              <a:rPr sz="1600" spc="15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entrega</a:t>
            </a:r>
            <a:r>
              <a:rPr sz="1600" spc="25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y</a:t>
            </a:r>
            <a:r>
              <a:rPr sz="1600" spc="20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el</a:t>
            </a:r>
            <a:r>
              <a:rPr sz="1600" spc="20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tiempo</a:t>
            </a:r>
            <a:r>
              <a:rPr sz="1600" spc="25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de</a:t>
            </a:r>
            <a:r>
              <a:rPr sz="1600" spc="20" dirty="0">
                <a:latin typeface="Tahoma"/>
                <a:cs typeface="Tahoma"/>
              </a:rPr>
              <a:t>  </a:t>
            </a:r>
            <a:r>
              <a:rPr sz="1600" dirty="0">
                <a:latin typeface="Tahoma"/>
                <a:cs typeface="Tahoma"/>
              </a:rPr>
              <a:t>utilización,</a:t>
            </a:r>
            <a:r>
              <a:rPr sz="1600" spc="30" dirty="0">
                <a:latin typeface="Tahoma"/>
                <a:cs typeface="Tahoma"/>
              </a:rPr>
              <a:t>  </a:t>
            </a:r>
            <a:r>
              <a:rPr sz="1600" spc="-20" dirty="0">
                <a:latin typeface="Tahoma"/>
                <a:cs typeface="Tahoma"/>
              </a:rPr>
              <a:t>esta </a:t>
            </a:r>
            <a:r>
              <a:rPr sz="1600" dirty="0">
                <a:latin typeface="Tahoma"/>
                <a:cs typeface="Tahoma"/>
              </a:rPr>
              <a:t>solicitud</a:t>
            </a:r>
            <a:r>
              <a:rPr sz="1600" spc="3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se</a:t>
            </a:r>
            <a:r>
              <a:rPr sz="1600" spc="3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debe</a:t>
            </a:r>
            <a:r>
              <a:rPr sz="1600" spc="3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remitir</a:t>
            </a:r>
            <a:r>
              <a:rPr sz="1600" spc="32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</a:t>
            </a:r>
            <a:r>
              <a:rPr sz="1600" spc="33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través</a:t>
            </a:r>
            <a:r>
              <a:rPr sz="1600" spc="3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del</a:t>
            </a:r>
            <a:r>
              <a:rPr sz="1600" spc="3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aplicativo</a:t>
            </a:r>
            <a:r>
              <a:rPr sz="1600" spc="33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GLPI</a:t>
            </a:r>
            <a:r>
              <a:rPr sz="1600" spc="320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en</a:t>
            </a:r>
            <a:r>
              <a:rPr sz="1600" spc="315" dirty="0">
                <a:latin typeface="Tahoma"/>
                <a:cs typeface="Tahoma"/>
              </a:rPr>
              <a:t> </a:t>
            </a:r>
            <a:r>
              <a:rPr sz="1600" dirty="0">
                <a:latin typeface="Tahoma"/>
                <a:cs typeface="Tahoma"/>
              </a:rPr>
              <a:t>la</a:t>
            </a:r>
            <a:r>
              <a:rPr sz="1600" spc="340" dirty="0">
                <a:latin typeface="Tahoma"/>
                <a:cs typeface="Tahoma"/>
              </a:rPr>
              <a:t> </a:t>
            </a:r>
            <a:r>
              <a:rPr sz="1600" spc="-10" dirty="0">
                <a:latin typeface="Tahoma"/>
                <a:cs typeface="Tahoma"/>
              </a:rPr>
              <a:t>categoría correspondiente.</a:t>
            </a:r>
            <a:endParaRPr sz="1600">
              <a:latin typeface="Tahoma"/>
              <a:cs typeface="Tahoma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735451" y="837056"/>
            <a:ext cx="335724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SOLICITUD</a:t>
            </a:r>
            <a:r>
              <a:rPr sz="4000" spc="-170" dirty="0"/>
              <a:t> </a:t>
            </a:r>
            <a:r>
              <a:rPr sz="4000" spc="-25" dirty="0"/>
              <a:t>DE </a:t>
            </a:r>
            <a:r>
              <a:rPr sz="4000" spc="-10" dirty="0"/>
              <a:t>EQUIPOS</a:t>
            </a:r>
            <a:endParaRPr sz="4000"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76400" y="318515"/>
            <a:ext cx="1376172" cy="166877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" y="5082931"/>
            <a:ext cx="8007471" cy="176896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32891" y="2079193"/>
            <a:ext cx="8292465" cy="253595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1630" marR="6985" indent="-329565" algn="just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41630" algn="l"/>
                <a:tab pos="344170" algn="l"/>
              </a:tabLst>
            </a:pPr>
            <a:r>
              <a:rPr dirty="0"/>
              <a:t>	El</a:t>
            </a:r>
            <a:r>
              <a:rPr spc="55" dirty="0"/>
              <a:t> </a:t>
            </a:r>
            <a:r>
              <a:rPr dirty="0"/>
              <a:t>área</a:t>
            </a:r>
            <a:r>
              <a:rPr spc="60" dirty="0"/>
              <a:t> </a:t>
            </a:r>
            <a:r>
              <a:rPr dirty="0"/>
              <a:t>de</a:t>
            </a:r>
            <a:r>
              <a:rPr spc="50" dirty="0"/>
              <a:t> </a:t>
            </a:r>
            <a:r>
              <a:rPr dirty="0"/>
              <a:t>Gestión</a:t>
            </a:r>
            <a:r>
              <a:rPr spc="70" dirty="0"/>
              <a:t> </a:t>
            </a:r>
            <a:r>
              <a:rPr dirty="0"/>
              <a:t>Administrativa</a:t>
            </a:r>
            <a:r>
              <a:rPr spc="40" dirty="0"/>
              <a:t> </a:t>
            </a:r>
            <a:r>
              <a:rPr dirty="0"/>
              <a:t>y</a:t>
            </a:r>
            <a:r>
              <a:rPr spc="65" dirty="0"/>
              <a:t> </a:t>
            </a:r>
            <a:r>
              <a:rPr dirty="0"/>
              <a:t>de</a:t>
            </a:r>
            <a:r>
              <a:rPr spc="70" dirty="0"/>
              <a:t> </a:t>
            </a:r>
            <a:r>
              <a:rPr dirty="0"/>
              <a:t>Seguridad</a:t>
            </a:r>
            <a:r>
              <a:rPr spc="75" dirty="0"/>
              <a:t> </a:t>
            </a:r>
            <a:r>
              <a:rPr dirty="0"/>
              <a:t>y</a:t>
            </a:r>
            <a:r>
              <a:rPr spc="60" dirty="0"/>
              <a:t> </a:t>
            </a:r>
            <a:r>
              <a:rPr dirty="0"/>
              <a:t>Salud</a:t>
            </a:r>
            <a:r>
              <a:rPr spc="60" dirty="0"/>
              <a:t> </a:t>
            </a:r>
            <a:r>
              <a:rPr dirty="0"/>
              <a:t>en</a:t>
            </a:r>
            <a:r>
              <a:rPr spc="70" dirty="0"/>
              <a:t> </a:t>
            </a:r>
            <a:r>
              <a:rPr dirty="0"/>
              <a:t>el</a:t>
            </a:r>
            <a:r>
              <a:rPr spc="65" dirty="0"/>
              <a:t> </a:t>
            </a:r>
            <a:r>
              <a:rPr dirty="0"/>
              <a:t>trabajo</a:t>
            </a:r>
            <a:r>
              <a:rPr spc="65" dirty="0"/>
              <a:t> </a:t>
            </a:r>
            <a:r>
              <a:rPr dirty="0"/>
              <a:t>establecerán</a:t>
            </a:r>
            <a:r>
              <a:rPr spc="60" dirty="0"/>
              <a:t> </a:t>
            </a:r>
            <a:r>
              <a:rPr spc="-25" dirty="0"/>
              <a:t>un </a:t>
            </a:r>
            <a:r>
              <a:rPr dirty="0"/>
              <a:t>cronograma</a:t>
            </a:r>
            <a:r>
              <a:rPr spc="270" dirty="0"/>
              <a:t> </a:t>
            </a:r>
            <a:r>
              <a:rPr dirty="0"/>
              <a:t>anual</a:t>
            </a:r>
            <a:r>
              <a:rPr spc="270" dirty="0"/>
              <a:t> </a:t>
            </a:r>
            <a:r>
              <a:rPr dirty="0"/>
              <a:t>de</a:t>
            </a:r>
            <a:r>
              <a:rPr spc="280" dirty="0"/>
              <a:t>  </a:t>
            </a:r>
            <a:r>
              <a:rPr dirty="0"/>
              <a:t>inspecciones</a:t>
            </a:r>
            <a:r>
              <a:rPr spc="285" dirty="0"/>
              <a:t> </a:t>
            </a:r>
            <a:r>
              <a:rPr dirty="0"/>
              <a:t>que</a:t>
            </a:r>
            <a:r>
              <a:rPr spc="275" dirty="0"/>
              <a:t> </a:t>
            </a:r>
            <a:r>
              <a:rPr dirty="0"/>
              <a:t>contemple</a:t>
            </a:r>
            <a:r>
              <a:rPr spc="275" dirty="0"/>
              <a:t> </a:t>
            </a:r>
            <a:r>
              <a:rPr dirty="0"/>
              <a:t>la</a:t>
            </a:r>
            <a:r>
              <a:rPr spc="275" dirty="0"/>
              <a:t> </a:t>
            </a:r>
            <a:r>
              <a:rPr dirty="0"/>
              <a:t>realización</a:t>
            </a:r>
            <a:r>
              <a:rPr spc="270" dirty="0"/>
              <a:t> </a:t>
            </a:r>
            <a:r>
              <a:rPr dirty="0"/>
              <a:t>de</a:t>
            </a:r>
            <a:r>
              <a:rPr spc="275" dirty="0"/>
              <a:t> </a:t>
            </a:r>
            <a:r>
              <a:rPr dirty="0"/>
              <a:t>mínimo</a:t>
            </a:r>
            <a:r>
              <a:rPr spc="275" dirty="0"/>
              <a:t> </a:t>
            </a:r>
            <a:r>
              <a:rPr dirty="0"/>
              <a:t>dos</a:t>
            </a:r>
            <a:r>
              <a:rPr spc="275" dirty="0"/>
              <a:t> </a:t>
            </a:r>
            <a:r>
              <a:rPr spc="-25" dirty="0"/>
              <a:t>(2) </a:t>
            </a:r>
            <a:r>
              <a:rPr dirty="0"/>
              <a:t>inspecciones</a:t>
            </a:r>
            <a:r>
              <a:rPr spc="-25" dirty="0"/>
              <a:t> </a:t>
            </a:r>
            <a:r>
              <a:rPr dirty="0"/>
              <a:t>al</a:t>
            </a:r>
            <a:r>
              <a:rPr spc="30" dirty="0"/>
              <a:t> </a:t>
            </a:r>
            <a:r>
              <a:rPr spc="-20" dirty="0"/>
              <a:t>mes.</a:t>
            </a:r>
          </a:p>
          <a:p>
            <a:pPr marL="341630" marR="8255" indent="-329565" algn="just">
              <a:lnSpc>
                <a:spcPct val="100000"/>
              </a:lnSpc>
              <a:spcBef>
                <a:spcPts val="795"/>
              </a:spcBef>
              <a:buFont typeface="Arial MT"/>
              <a:buChar char="•"/>
              <a:tabLst>
                <a:tab pos="341630" algn="l"/>
                <a:tab pos="344170" algn="l"/>
              </a:tabLst>
            </a:pPr>
            <a:r>
              <a:rPr dirty="0"/>
              <a:t>	Para</a:t>
            </a:r>
            <a:r>
              <a:rPr spc="240" dirty="0"/>
              <a:t> </a:t>
            </a:r>
            <a:r>
              <a:rPr dirty="0"/>
              <a:t>la</a:t>
            </a:r>
            <a:r>
              <a:rPr spc="245" dirty="0"/>
              <a:t> </a:t>
            </a:r>
            <a:r>
              <a:rPr dirty="0"/>
              <a:t>realización</a:t>
            </a:r>
            <a:r>
              <a:rPr spc="235" dirty="0"/>
              <a:t> </a:t>
            </a:r>
            <a:r>
              <a:rPr dirty="0"/>
              <a:t>de</a:t>
            </a:r>
            <a:r>
              <a:rPr spc="235" dirty="0"/>
              <a:t> </a:t>
            </a:r>
            <a:r>
              <a:rPr dirty="0"/>
              <a:t>las</a:t>
            </a:r>
            <a:r>
              <a:rPr spc="240" dirty="0"/>
              <a:t> </a:t>
            </a:r>
            <a:r>
              <a:rPr dirty="0"/>
              <a:t>inspecciones</a:t>
            </a:r>
            <a:r>
              <a:rPr spc="240" dirty="0"/>
              <a:t> </a:t>
            </a:r>
            <a:r>
              <a:rPr dirty="0"/>
              <a:t>se</a:t>
            </a:r>
            <a:r>
              <a:rPr spc="235" dirty="0"/>
              <a:t> </a:t>
            </a:r>
            <a:r>
              <a:rPr dirty="0"/>
              <a:t>deberá</a:t>
            </a:r>
            <a:r>
              <a:rPr spc="245" dirty="0"/>
              <a:t> </a:t>
            </a:r>
            <a:r>
              <a:rPr dirty="0"/>
              <a:t>tomar</a:t>
            </a:r>
            <a:r>
              <a:rPr spc="245" dirty="0"/>
              <a:t> </a:t>
            </a:r>
            <a:r>
              <a:rPr dirty="0"/>
              <a:t>como</a:t>
            </a:r>
            <a:r>
              <a:rPr spc="240" dirty="0"/>
              <a:t> </a:t>
            </a:r>
            <a:r>
              <a:rPr dirty="0"/>
              <a:t>guía</a:t>
            </a:r>
            <a:r>
              <a:rPr spc="245" dirty="0"/>
              <a:t> </a:t>
            </a:r>
            <a:r>
              <a:rPr dirty="0"/>
              <a:t>el</a:t>
            </a:r>
            <a:r>
              <a:rPr spc="235" dirty="0"/>
              <a:t> </a:t>
            </a:r>
            <a:r>
              <a:rPr spc="-25" dirty="0"/>
              <a:t>AD-</a:t>
            </a:r>
            <a:r>
              <a:rPr spc="-20" dirty="0"/>
              <a:t>IN-</a:t>
            </a:r>
            <a:r>
              <a:rPr dirty="0"/>
              <a:t>03</a:t>
            </a:r>
            <a:r>
              <a:rPr spc="254" dirty="0"/>
              <a:t> </a:t>
            </a:r>
            <a:r>
              <a:rPr spc="-20" dirty="0"/>
              <a:t>Guía </a:t>
            </a:r>
            <a:r>
              <a:rPr dirty="0"/>
              <a:t>para</a:t>
            </a:r>
            <a:r>
              <a:rPr spc="5" dirty="0"/>
              <a:t> </a:t>
            </a:r>
            <a:r>
              <a:rPr dirty="0"/>
              <a:t>inspecciones</a:t>
            </a:r>
            <a:r>
              <a:rPr spc="5" dirty="0"/>
              <a:t> </a:t>
            </a:r>
            <a:r>
              <a:rPr dirty="0"/>
              <a:t>locativas</a:t>
            </a:r>
            <a:r>
              <a:rPr spc="15" dirty="0"/>
              <a:t> </a:t>
            </a:r>
            <a:r>
              <a:rPr dirty="0"/>
              <a:t>y</a:t>
            </a:r>
            <a:r>
              <a:rPr spc="10" dirty="0"/>
              <a:t> </a:t>
            </a:r>
            <a:r>
              <a:rPr dirty="0"/>
              <a:t>diligenciar</a:t>
            </a:r>
            <a:r>
              <a:rPr spc="20" dirty="0"/>
              <a:t> </a:t>
            </a:r>
            <a:r>
              <a:rPr dirty="0"/>
              <a:t>la</a:t>
            </a:r>
            <a:r>
              <a:rPr spc="15" dirty="0"/>
              <a:t> </a:t>
            </a:r>
            <a:r>
              <a:rPr dirty="0"/>
              <a:t>lista</a:t>
            </a:r>
            <a:r>
              <a:rPr spc="10" dirty="0"/>
              <a:t> </a:t>
            </a:r>
            <a:r>
              <a:rPr dirty="0"/>
              <a:t>de</a:t>
            </a:r>
            <a:r>
              <a:rPr spc="5" dirty="0"/>
              <a:t> </a:t>
            </a:r>
            <a:r>
              <a:rPr dirty="0"/>
              <a:t>chequeo</a:t>
            </a:r>
            <a:r>
              <a:rPr spc="5" dirty="0"/>
              <a:t> </a:t>
            </a:r>
            <a:r>
              <a:rPr dirty="0"/>
              <a:t>establecida</a:t>
            </a:r>
            <a:r>
              <a:rPr spc="20"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lang="es-ES" dirty="0" smtClean="0"/>
              <a:t>el SGC.</a:t>
            </a:r>
            <a:endParaRPr spc="-20" dirty="0"/>
          </a:p>
          <a:p>
            <a:pPr marL="341630" marR="9525" indent="-329565" algn="just">
              <a:lnSpc>
                <a:spcPct val="100000"/>
              </a:lnSpc>
              <a:spcBef>
                <a:spcPts val="805"/>
              </a:spcBef>
              <a:buFont typeface="Arial MT"/>
              <a:buChar char="•"/>
              <a:tabLst>
                <a:tab pos="341630" algn="l"/>
                <a:tab pos="344170" algn="l"/>
              </a:tabLst>
            </a:pPr>
            <a:r>
              <a:rPr dirty="0"/>
              <a:t>	Las</a:t>
            </a:r>
            <a:r>
              <a:rPr spc="145" dirty="0"/>
              <a:t> </a:t>
            </a:r>
            <a:r>
              <a:rPr dirty="0"/>
              <a:t>inspecciones</a:t>
            </a:r>
            <a:r>
              <a:rPr spc="145" dirty="0"/>
              <a:t> </a:t>
            </a:r>
            <a:r>
              <a:rPr dirty="0"/>
              <a:t>locativas</a:t>
            </a:r>
            <a:r>
              <a:rPr spc="145" dirty="0"/>
              <a:t> </a:t>
            </a:r>
            <a:r>
              <a:rPr dirty="0"/>
              <a:t>no</a:t>
            </a:r>
            <a:r>
              <a:rPr spc="135" dirty="0"/>
              <a:t> </a:t>
            </a:r>
            <a:r>
              <a:rPr dirty="0"/>
              <a:t>serán</a:t>
            </a:r>
            <a:r>
              <a:rPr spc="135" dirty="0"/>
              <a:t> </a:t>
            </a:r>
            <a:r>
              <a:rPr dirty="0"/>
              <a:t>realizadas</a:t>
            </a:r>
            <a:r>
              <a:rPr spc="135" dirty="0"/>
              <a:t> </a:t>
            </a:r>
            <a:r>
              <a:rPr dirty="0"/>
              <a:t>durante</a:t>
            </a:r>
            <a:r>
              <a:rPr spc="135" dirty="0"/>
              <a:t> </a:t>
            </a:r>
            <a:r>
              <a:rPr dirty="0"/>
              <a:t>los</a:t>
            </a:r>
            <a:r>
              <a:rPr spc="135" dirty="0"/>
              <a:t> </a:t>
            </a:r>
            <a:r>
              <a:rPr dirty="0"/>
              <a:t>periodos</a:t>
            </a:r>
            <a:r>
              <a:rPr spc="135" dirty="0"/>
              <a:t> </a:t>
            </a:r>
            <a:r>
              <a:rPr dirty="0"/>
              <a:t>de</a:t>
            </a:r>
            <a:r>
              <a:rPr spc="135" dirty="0"/>
              <a:t> </a:t>
            </a:r>
            <a:r>
              <a:rPr dirty="0"/>
              <a:t>temporadas</a:t>
            </a:r>
            <a:r>
              <a:rPr spc="135" dirty="0"/>
              <a:t> </a:t>
            </a:r>
            <a:r>
              <a:rPr spc="-25" dirty="0"/>
              <a:t>de </a:t>
            </a:r>
            <a:r>
              <a:rPr dirty="0"/>
              <a:t>matrículas</a:t>
            </a:r>
            <a:r>
              <a:rPr spc="-70" dirty="0"/>
              <a:t> </a:t>
            </a:r>
            <a:r>
              <a:rPr dirty="0"/>
              <a:t>con</a:t>
            </a:r>
            <a:r>
              <a:rPr spc="-50" dirty="0"/>
              <a:t> </a:t>
            </a:r>
            <a:r>
              <a:rPr dirty="0"/>
              <a:t>el</a:t>
            </a:r>
            <a:r>
              <a:rPr spc="-40" dirty="0"/>
              <a:t> </a:t>
            </a:r>
            <a:r>
              <a:rPr dirty="0"/>
              <a:t>fin</a:t>
            </a:r>
            <a:r>
              <a:rPr spc="-45" dirty="0"/>
              <a:t> </a:t>
            </a:r>
            <a:r>
              <a:rPr dirty="0"/>
              <a:t>de</a:t>
            </a:r>
            <a:r>
              <a:rPr spc="409" dirty="0"/>
              <a:t> </a:t>
            </a:r>
            <a:r>
              <a:rPr dirty="0"/>
              <a:t>no</a:t>
            </a:r>
            <a:r>
              <a:rPr spc="-45" dirty="0"/>
              <a:t> </a:t>
            </a:r>
            <a:r>
              <a:rPr dirty="0"/>
              <a:t>afectar</a:t>
            </a:r>
            <a:r>
              <a:rPr spc="-35" dirty="0"/>
              <a:t> </a:t>
            </a:r>
            <a:r>
              <a:rPr dirty="0"/>
              <a:t>la</a:t>
            </a:r>
            <a:r>
              <a:rPr spc="-55" dirty="0"/>
              <a:t> </a:t>
            </a:r>
            <a:r>
              <a:rPr dirty="0"/>
              <a:t>prestación</a:t>
            </a:r>
            <a:r>
              <a:rPr spc="-60" dirty="0"/>
              <a:t> </a:t>
            </a:r>
            <a:r>
              <a:rPr dirty="0"/>
              <a:t>de</a:t>
            </a:r>
            <a:r>
              <a:rPr spc="-55" dirty="0"/>
              <a:t> </a:t>
            </a:r>
            <a:r>
              <a:rPr dirty="0"/>
              <a:t>servicio</a:t>
            </a:r>
            <a:r>
              <a:rPr spc="-65" dirty="0"/>
              <a:t> </a:t>
            </a:r>
            <a:r>
              <a:rPr dirty="0"/>
              <a:t>y/o</a:t>
            </a:r>
            <a:r>
              <a:rPr spc="-35" dirty="0"/>
              <a:t> </a:t>
            </a:r>
            <a:r>
              <a:rPr dirty="0"/>
              <a:t>atención</a:t>
            </a:r>
            <a:r>
              <a:rPr spc="-65" dirty="0"/>
              <a:t> </a:t>
            </a:r>
            <a:r>
              <a:rPr dirty="0"/>
              <a:t>al</a:t>
            </a:r>
            <a:r>
              <a:rPr spc="40" dirty="0"/>
              <a:t> </a:t>
            </a:r>
            <a:r>
              <a:rPr spc="-10" dirty="0"/>
              <a:t>asociado.</a:t>
            </a:r>
          </a:p>
          <a:p>
            <a:pPr marL="341630" marR="5080" indent="-329565" algn="just">
              <a:lnSpc>
                <a:spcPct val="100000"/>
              </a:lnSpc>
              <a:spcBef>
                <a:spcPts val="805"/>
              </a:spcBef>
              <a:buFont typeface="Arial MT"/>
              <a:buChar char="•"/>
              <a:tabLst>
                <a:tab pos="341630" algn="l"/>
                <a:tab pos="344170" algn="l"/>
              </a:tabLst>
            </a:pPr>
            <a:r>
              <a:rPr dirty="0"/>
              <a:t>	El</a:t>
            </a:r>
            <a:r>
              <a:rPr spc="15" dirty="0"/>
              <a:t> </a:t>
            </a:r>
            <a:r>
              <a:rPr dirty="0"/>
              <a:t>responsable</a:t>
            </a:r>
            <a:r>
              <a:rPr spc="10" dirty="0"/>
              <a:t> </a:t>
            </a:r>
            <a:r>
              <a:rPr dirty="0"/>
              <a:t>de</a:t>
            </a:r>
            <a:r>
              <a:rPr spc="20" dirty="0"/>
              <a:t> </a:t>
            </a:r>
            <a:r>
              <a:rPr dirty="0"/>
              <a:t>la</a:t>
            </a:r>
            <a:r>
              <a:rPr spc="25" dirty="0"/>
              <a:t> </a:t>
            </a:r>
            <a:r>
              <a:rPr dirty="0"/>
              <a:t>sede</a:t>
            </a:r>
            <a:r>
              <a:rPr spc="20" dirty="0"/>
              <a:t> </a:t>
            </a:r>
            <a:r>
              <a:rPr dirty="0"/>
              <a:t>o</a:t>
            </a:r>
            <a:r>
              <a:rPr spc="15" dirty="0"/>
              <a:t> </a:t>
            </a:r>
            <a:r>
              <a:rPr dirty="0"/>
              <a:t>la</a:t>
            </a:r>
            <a:r>
              <a:rPr spc="20" dirty="0"/>
              <a:t> </a:t>
            </a:r>
            <a:r>
              <a:rPr dirty="0"/>
              <a:t>persona</a:t>
            </a:r>
            <a:r>
              <a:rPr spc="10" dirty="0"/>
              <a:t> </a:t>
            </a:r>
            <a:r>
              <a:rPr dirty="0"/>
              <a:t>encargada</a:t>
            </a:r>
            <a:r>
              <a:rPr spc="15" dirty="0"/>
              <a:t> </a:t>
            </a:r>
            <a:r>
              <a:rPr dirty="0"/>
              <a:t>para</a:t>
            </a:r>
            <a:r>
              <a:rPr spc="25" dirty="0"/>
              <a:t> </a:t>
            </a:r>
            <a:r>
              <a:rPr dirty="0"/>
              <a:t>realizar</a:t>
            </a:r>
            <a:r>
              <a:rPr spc="25" dirty="0"/>
              <a:t> </a:t>
            </a:r>
            <a:r>
              <a:rPr dirty="0"/>
              <a:t>la</a:t>
            </a:r>
            <a:r>
              <a:rPr spc="10" dirty="0"/>
              <a:t> </a:t>
            </a:r>
            <a:r>
              <a:rPr dirty="0"/>
              <a:t>inspección</a:t>
            </a:r>
            <a:r>
              <a:rPr spc="15" dirty="0"/>
              <a:t> </a:t>
            </a:r>
            <a:r>
              <a:rPr dirty="0"/>
              <a:t>trabajar</a:t>
            </a:r>
            <a:r>
              <a:rPr spc="15" dirty="0"/>
              <a:t> </a:t>
            </a:r>
            <a:r>
              <a:rPr spc="-25" dirty="0"/>
              <a:t>en </a:t>
            </a:r>
            <a:r>
              <a:rPr dirty="0"/>
              <a:t>conjunto</a:t>
            </a:r>
            <a:r>
              <a:rPr spc="-60" dirty="0"/>
              <a:t> </a:t>
            </a:r>
            <a:r>
              <a:rPr dirty="0"/>
              <a:t>con</a:t>
            </a:r>
            <a:r>
              <a:rPr spc="-45" dirty="0"/>
              <a:t> </a:t>
            </a:r>
            <a:r>
              <a:rPr dirty="0"/>
              <a:t>el</a:t>
            </a:r>
            <a:r>
              <a:rPr spc="-70" dirty="0"/>
              <a:t> </a:t>
            </a:r>
            <a:r>
              <a:rPr dirty="0"/>
              <a:t>subproceso</a:t>
            </a:r>
            <a:r>
              <a:rPr spc="-65" dirty="0"/>
              <a:t> </a:t>
            </a:r>
            <a:r>
              <a:rPr dirty="0"/>
              <a:t>de</a:t>
            </a:r>
            <a:r>
              <a:rPr spc="-60" dirty="0"/>
              <a:t> </a:t>
            </a:r>
            <a:r>
              <a:rPr dirty="0"/>
              <a:t>Gestión</a:t>
            </a:r>
            <a:r>
              <a:rPr spc="-70" dirty="0"/>
              <a:t> </a:t>
            </a:r>
            <a:r>
              <a:rPr spc="-10" dirty="0"/>
              <a:t>Administrativa</a:t>
            </a: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788922" y="832865"/>
            <a:ext cx="4055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81378B"/>
                </a:solidFill>
              </a:rPr>
              <a:t>INFRAESTRUCTURA</a:t>
            </a: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29400" y="381000"/>
            <a:ext cx="1734311" cy="147523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33331" cy="68579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867</Words>
  <Application>Microsoft Office PowerPoint</Application>
  <PresentationFormat>Presentación en pantalla (4:3)</PresentationFormat>
  <Paragraphs>28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 MT</vt:lpstr>
      <vt:lpstr>Calibri</vt:lpstr>
      <vt:lpstr>Tahoma</vt:lpstr>
      <vt:lpstr>Office Theme</vt:lpstr>
      <vt:lpstr>ANALISTA ADMINISTRATIVO/ ROL ACTIVOS FIJOS</vt:lpstr>
      <vt:lpstr>CONTROL DE ACTIVOS</vt:lpstr>
      <vt:lpstr>CONTROL DE ACTIVOS</vt:lpstr>
      <vt:lpstr>CONTROL DE ACTIVOS En caso de traslado de activos fijos, el subproceso Gestión Administrativa verificará el buen estado de muebles, enseres y equipos entregados validando la información registrada en el AD-FR-07 Entrega y control de Activos Fijos</vt:lpstr>
      <vt:lpstr>SOLICITUD DE EQUIPOS</vt:lpstr>
      <vt:lpstr>INFRAESTRUCTURA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AREAS Y PROCESOS ADMINISTRATIVOS</dc:title>
  <dc:creator>EDUARDO MALDONADO</dc:creator>
  <cp:lastModifiedBy>CLAUDIA SANCHEZ DONCEL</cp:lastModifiedBy>
  <cp:revision>1</cp:revision>
  <dcterms:created xsi:type="dcterms:W3CDTF">2026-06-18T19:51:56Z</dcterms:created>
  <dcterms:modified xsi:type="dcterms:W3CDTF">2026-06-18T19:53:43Z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2026-06-10T00:00:00Z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2026-06-18T00:00:00Z</vt:filetime>
  </property>
  <property fmtid="{D5CDD505-2E9C-101B-9397-08002B2CF9AE}" pid="6" name="Producer">
    <vt:lpwstr>Microsoft® PowerPoint® 2016</vt:lpwstr>
  </property>
</Properties>
</file>